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61" r:id="rId3"/>
    <p:sldId id="307" r:id="rId4"/>
    <p:sldId id="308" r:id="rId5"/>
    <p:sldId id="309" r:id="rId6"/>
    <p:sldId id="262" r:id="rId7"/>
    <p:sldId id="274" r:id="rId8"/>
    <p:sldId id="315" r:id="rId9"/>
    <p:sldId id="268" r:id="rId10"/>
    <p:sldId id="337" r:id="rId11"/>
    <p:sldId id="338" r:id="rId12"/>
    <p:sldId id="339" r:id="rId13"/>
    <p:sldId id="340" r:id="rId14"/>
    <p:sldId id="342" r:id="rId15"/>
    <p:sldId id="341" r:id="rId16"/>
    <p:sldId id="302" r:id="rId17"/>
    <p:sldId id="310" r:id="rId18"/>
    <p:sldId id="311" r:id="rId19"/>
    <p:sldId id="312" r:id="rId20"/>
    <p:sldId id="313" r:id="rId21"/>
    <p:sldId id="343" r:id="rId22"/>
    <p:sldId id="306" r:id="rId23"/>
    <p:sldId id="303" r:id="rId24"/>
    <p:sldId id="304" r:id="rId25"/>
    <p:sldId id="344" r:id="rId26"/>
    <p:sldId id="305" r:id="rId27"/>
    <p:sldId id="281" r:id="rId28"/>
    <p:sldId id="345" r:id="rId29"/>
    <p:sldId id="292" r:id="rId30"/>
    <p:sldId id="320" r:id="rId31"/>
    <p:sldId id="321" r:id="rId32"/>
    <p:sldId id="322" r:id="rId33"/>
    <p:sldId id="330" r:id="rId34"/>
    <p:sldId id="329" r:id="rId35"/>
    <p:sldId id="324" r:id="rId36"/>
    <p:sldId id="328" r:id="rId37"/>
    <p:sldId id="272" r:id="rId38"/>
    <p:sldId id="278" r:id="rId39"/>
    <p:sldId id="280" r:id="rId40"/>
    <p:sldId id="279" r:id="rId41"/>
    <p:sldId id="331" r:id="rId42"/>
    <p:sldId id="316" r:id="rId43"/>
    <p:sldId id="317" r:id="rId44"/>
    <p:sldId id="318" r:id="rId45"/>
    <p:sldId id="332" r:id="rId46"/>
    <p:sldId id="333" r:id="rId47"/>
    <p:sldId id="334" r:id="rId48"/>
    <p:sldId id="335" r:id="rId49"/>
    <p:sldId id="346" r:id="rId50"/>
    <p:sldId id="286" r:id="rId51"/>
    <p:sldId id="276" r:id="rId52"/>
    <p:sldId id="285" r:id="rId53"/>
    <p:sldId id="264" r:id="rId54"/>
    <p:sldId id="265" r:id="rId55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entury Gothic" panose="020B0502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hdXTsVbnQVQqVIfnGXu0bzBv7d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/>
    <p:restoredTop sz="94648"/>
  </p:normalViewPr>
  <p:slideViewPr>
    <p:cSldViewPr snapToGrid="0" snapToObjects="1">
      <p:cViewPr>
        <p:scale>
          <a:sx n="75" d="100"/>
          <a:sy n="75" d="100"/>
        </p:scale>
        <p:origin x="115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/>
              <a:t>1HORA</a:t>
            </a: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4684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73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444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747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8585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975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837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255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652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24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706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506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9105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4124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787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6584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117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575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570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17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516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03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243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7586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75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860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4066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111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896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7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29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90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architect/users/bryant-son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architect/users/bryant-son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" y="0"/>
            <a:ext cx="12189632" cy="685933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524000" y="3281234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7500"/>
              <a:buFont typeface="Calibri"/>
              <a:buNone/>
            </a:pPr>
            <a:r>
              <a:rPr lang="es-PE" sz="3200" b="1" dirty="0">
                <a:solidFill>
                  <a:srgbClr val="5EBCD2"/>
                </a:solidFill>
                <a:latin typeface="Arial"/>
                <a:ea typeface="Arial"/>
                <a:cs typeface="Arial"/>
                <a:sym typeface="Arial"/>
              </a:rPr>
              <a:t>Introducción a DevOps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524000" y="455458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Docente: </a:t>
            </a:r>
            <a:r>
              <a:rPr lang="es-P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Francis De la Cruz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Qué</a:t>
            </a:r>
            <a:r>
              <a:rPr lang="en-US" dirty="0"/>
              <a:t> es DevOps?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380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 un SysAdmin con skills: Automation, Infrastructure as Code, Continuous Integration, Continuous Delivery/Deployment, Monitoring, Chaos Engineering, Immutable Infrastructure, Cloud, Containers, etc, etc.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metodología o especificación? Por qué dicen que es un Rol o Producto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 algn="just">
              <a:lnSpc>
                <a:spcPct val="134375"/>
              </a:lnSpc>
            </a:pPr>
            <a:r>
              <a:rPr lang="es-PE" sz="3200" b="1" i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32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“Es mas fácil vender productos que un cambio cultural”</a:t>
            </a:r>
            <a:r>
              <a:rPr lang="es-PE" sz="32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@</a:t>
            </a:r>
            <a:r>
              <a:rPr lang="es-PE" sz="32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fisica3</a:t>
            </a:r>
            <a:endParaRPr lang="es-PE" sz="32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15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Qué</a:t>
            </a:r>
            <a:r>
              <a:rPr lang="en-US" dirty="0"/>
              <a:t> NO es DevOps?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Título o Rol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equipo separado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herramienta o conjunto de ellas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Sólo cultura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Solo automation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Anarquía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871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D95E5-5737-9EF9-CCCB-24078EE90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66" y="1203325"/>
            <a:ext cx="10158268" cy="54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lvl="0" algn="just">
              <a:lnSpc>
                <a:spcPct val="134375"/>
              </a:lnSpc>
            </a:pPr>
            <a:r>
              <a:rPr lang="es-PE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un </a:t>
            </a:r>
            <a:r>
              <a:rPr lang="es-PE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movimiento cultural </a:t>
            </a:r>
            <a:r>
              <a:rPr lang="es-PE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basado en la experiencia que enfatiza la comunicación, colaboración e integración entre: </a:t>
            </a:r>
            <a:r>
              <a:rPr lang="es-PE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</a:t>
            </a:r>
            <a:r>
              <a:rPr lang="es-PE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QA y </a:t>
            </a:r>
            <a:r>
              <a:rPr lang="es-PE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Operations</a:t>
            </a:r>
            <a:r>
              <a:rPr lang="es-PE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12700" lvl="0" algn="just">
              <a:lnSpc>
                <a:spcPct val="134375"/>
              </a:lnSpc>
            </a:pPr>
            <a:r>
              <a:rPr lang="es-PE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 objetivo es establecer una cultura y un entorno donde la creación, pruebas y liberación de software pueda suceder de manera mas rápida, frecuente y confiable.</a:t>
            </a:r>
          </a:p>
        </p:txBody>
      </p:sp>
    </p:spTree>
    <p:extLst>
      <p:ext uri="{BB962C8B-B14F-4D97-AF65-F5344CB8AC3E}">
        <p14:creationId xmlns:p14="http://schemas.microsoft.com/office/powerpoint/2010/main" val="333346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Colaboración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94C56-69A8-91D5-2068-4CE06E52A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552" y="1570182"/>
            <a:ext cx="5597202" cy="50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5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6CAEC3-A0B8-8CEB-998B-A71B8DF2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76" y="1593534"/>
            <a:ext cx="9280595" cy="5147830"/>
          </a:xfrm>
          <a:prstGeom prst="rect">
            <a:avLst/>
          </a:prstGeom>
        </p:spPr>
      </p:pic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-83127" y="-270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DevOps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23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7420885"/>
            <a:ext cx="5638869" cy="1850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976745" y="61219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DevOps </a:t>
            </a:r>
            <a:r>
              <a:rPr lang="en-US" dirty="0" err="1"/>
              <a:t>intenta</a:t>
            </a:r>
            <a:r>
              <a:rPr lang="en-US" dirty="0"/>
              <a:t> </a:t>
            </a:r>
            <a:r>
              <a:rPr lang="en-US" dirty="0" err="1" smtClean="0"/>
              <a:t>mejorar</a:t>
            </a:r>
            <a:r>
              <a:rPr lang="en-US" dirty="0" smtClean="0"/>
              <a:t> : 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1358901" y="1724960"/>
            <a:ext cx="10515599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 to </a:t>
            </a:r>
            <a:r>
              <a:rPr lang="es-PE" sz="2000" b="1" i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</a:t>
            </a:r>
            <a:r>
              <a:rPr lang="es-PE" sz="2000" b="1" i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b="1" i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value</a:t>
            </a:r>
            <a:endParaRPr lang="es-PE" sz="2000" b="1" i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Reduce el time-to-market | Soluciones de software | Cad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562" y="2708026"/>
            <a:ext cx="6105838" cy="379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3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DevOps </a:t>
            </a:r>
            <a:r>
              <a:rPr lang="en-US" dirty="0" err="1"/>
              <a:t>intenta</a:t>
            </a:r>
            <a:r>
              <a:rPr lang="en-US" dirty="0"/>
              <a:t> </a:t>
            </a:r>
            <a:r>
              <a:rPr lang="en-US" dirty="0" err="1"/>
              <a:t>mejorar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Integración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 el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negocio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The Importance of Business Integration | Cl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673" y="3045303"/>
            <a:ext cx="4839131" cy="322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9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DevOps </a:t>
            </a:r>
            <a:r>
              <a:rPr lang="en-US" dirty="0" err="1"/>
              <a:t>intenta</a:t>
            </a:r>
            <a:r>
              <a:rPr lang="en-US" dirty="0"/>
              <a:t> </a:t>
            </a:r>
            <a:r>
              <a:rPr lang="en-US" dirty="0" err="1"/>
              <a:t>mejorar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Capacidad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respuesta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Fault Tolerance: Definition, Testing &amp; Importance | Okt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9"/>
          <a:stretch/>
        </p:blipFill>
        <p:spPr bwMode="auto">
          <a:xfrm>
            <a:off x="2484436" y="3495554"/>
            <a:ext cx="6120304" cy="274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DevOps </a:t>
            </a:r>
            <a:r>
              <a:rPr lang="en-US" dirty="0" err="1"/>
              <a:t>intenta</a:t>
            </a:r>
            <a:r>
              <a:rPr lang="en-US" dirty="0"/>
              <a:t> </a:t>
            </a:r>
            <a:r>
              <a:rPr lang="en-US" dirty="0" err="1"/>
              <a:t>mejorar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1081267" y="2282150"/>
            <a:ext cx="10515599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Calidad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el código y los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despliegues.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What Is Code Quality? How to Measure &amp; Improve Code Quality | Perfor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7" y="3287209"/>
            <a:ext cx="3752417" cy="250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enkins Pipeline – QAutoma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t="32677"/>
          <a:stretch/>
        </p:blipFill>
        <p:spPr bwMode="auto">
          <a:xfrm>
            <a:off x="5254907" y="3125163"/>
            <a:ext cx="6888944" cy="193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31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5016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8986054" cy="496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lvl="0" indent="-3429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Historia</a:t>
            </a:r>
          </a:p>
          <a:p>
            <a:pPr marL="355600" lvl="0" indent="-3429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Preambulo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(Wall of confusión)</a:t>
            </a:r>
          </a:p>
          <a:p>
            <a:pPr marL="355600" lvl="0" indent="-3429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X-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ray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devOps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lvl="0" indent="-3429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Qué es DevOps?</a:t>
            </a:r>
          </a:p>
          <a:p>
            <a:pPr marL="355600" lvl="0" indent="-3429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Qué NO es DevOps?</a:t>
            </a:r>
          </a:p>
          <a:p>
            <a:pPr marL="355600" lvl="0" indent="-3429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 de DevOps</a:t>
            </a:r>
          </a:p>
          <a:p>
            <a:pPr marL="355600" lvl="0" indent="-3429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DevOps Toolchain</a:t>
            </a:r>
          </a:p>
          <a:p>
            <a:pPr marL="355600" lvl="0" indent="-3429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Prácticas DevOps</a:t>
            </a:r>
          </a:p>
          <a:p>
            <a:pPr marL="355600" lvl="0" indent="-3429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Infrastructure as Code</a:t>
            </a:r>
          </a:p>
          <a:p>
            <a:pPr marL="355600" lvl="0" indent="-3429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Continuous Integration</a:t>
            </a:r>
          </a:p>
          <a:p>
            <a:pPr marL="355600" lvl="0" indent="-3429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Continuous Integration vs Continuous Delivery vs Continuous 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548833" y="2402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DevOps </a:t>
            </a:r>
            <a:r>
              <a:rPr lang="en-US" dirty="0" err="1"/>
              <a:t>intenta</a:t>
            </a:r>
            <a:r>
              <a:rPr lang="en-US" dirty="0"/>
              <a:t> </a:t>
            </a:r>
            <a:r>
              <a:rPr lang="en-US" dirty="0" err="1"/>
              <a:t>mejorar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548834" y="1565934"/>
            <a:ext cx="10515599" cy="125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Productividad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Visibilidad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Agilidad</a:t>
            </a:r>
          </a:p>
        </p:txBody>
      </p:sp>
      <p:pic>
        <p:nvPicPr>
          <p:cNvPr id="6146" name="Picture 2" descr="Top Useful Agile Metrics: Measure Quality, Productivity &amp;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89" y="1470246"/>
            <a:ext cx="7472141" cy="471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2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s-PE" dirty="0" smtClean="0"/>
              <a:t>Nada de esto sería posible sin …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4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Cultura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Las organizaciones con alta confianza y seguridad alientan: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flujo de información.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colaboración.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Responsabilidades compartidas.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Aprendizajes sobre los fallos.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Nuevas ideas.</a:t>
            </a:r>
          </a:p>
        </p:txBody>
      </p:sp>
      <p:pic>
        <p:nvPicPr>
          <p:cNvPr id="17410" name="Picture 2" descr="Cultura organizacional West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021" y="3044142"/>
            <a:ext cx="5711526" cy="321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69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7 Keys of DevOps Practices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Configuration management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Release management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Continuous integration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Continuous deployment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Infrastructure as Code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automation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Application performance monitoring</a:t>
            </a:r>
          </a:p>
        </p:txBody>
      </p:sp>
    </p:spTree>
    <p:extLst>
      <p:ext uri="{BB962C8B-B14F-4D97-AF65-F5344CB8AC3E}">
        <p14:creationId xmlns:p14="http://schemas.microsoft.com/office/powerpoint/2010/main" val="380601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7 DevOps Habits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autonomy and enterprise alignment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Rigorous management of technical debt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Focus on flow of customer value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Hypothesis-driven development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Evidence gathered in production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Live-site culture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infrastructure as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413254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0245" y="2675731"/>
            <a:ext cx="10515600" cy="1325563"/>
          </a:xfrm>
        </p:spPr>
        <p:txBody>
          <a:bodyPr/>
          <a:lstStyle/>
          <a:p>
            <a:r>
              <a:rPr lang="es-PE" dirty="0" smtClean="0"/>
              <a:t>Como es la cultura en tu organización?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Cultura</a:t>
            </a:r>
            <a:r>
              <a:rPr lang="en-US" dirty="0"/>
              <a:t> </a:t>
            </a:r>
            <a:r>
              <a:rPr lang="en-US" dirty="0" err="1"/>
              <a:t>Organizacional</a:t>
            </a:r>
            <a:r>
              <a:rPr lang="en-US" dirty="0"/>
              <a:t> </a:t>
            </a:r>
            <a:r>
              <a:rPr lang="en-US" dirty="0" err="1"/>
              <a:t>Westrum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EBAD9C-1CAA-68A6-F9C9-660351C87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158008"/>
              </p:ext>
            </p:extLst>
          </p:nvPr>
        </p:nvGraphicFramePr>
        <p:xfrm>
          <a:off x="2171700" y="2352538"/>
          <a:ext cx="7848600" cy="4070929"/>
        </p:xfrm>
        <a:graphic>
          <a:graphicData uri="http://schemas.openxmlformats.org/drawingml/2006/table">
            <a:tbl>
              <a:tblPr/>
              <a:tblGrid>
                <a:gridCol w="2619375">
                  <a:extLst>
                    <a:ext uri="{9D8B030D-6E8A-4147-A177-3AD203B41FA5}">
                      <a16:colId xmlns:a16="http://schemas.microsoft.com/office/drawing/2014/main" val="1176288873"/>
                    </a:ext>
                  </a:extLst>
                </a:gridCol>
                <a:gridCol w="2619375">
                  <a:extLst>
                    <a:ext uri="{9D8B030D-6E8A-4147-A177-3AD203B41FA5}">
                      <a16:colId xmlns:a16="http://schemas.microsoft.com/office/drawing/2014/main" val="3640959189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4065972476"/>
                    </a:ext>
                  </a:extLst>
                </a:gridCol>
              </a:tblGrid>
              <a:tr h="68002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Patológica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Burocrática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Generativa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23098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información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esconde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información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ignora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información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busca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activamente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639917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mensajeros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son “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disparados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”.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mensajeros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son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aislados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mensajeros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son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entrenados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272432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responsabilidades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son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evitadas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responsabilidades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son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compartimentadas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responsabilidades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son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compartidas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280605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colaboración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desalienta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colaboración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es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permitida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pero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desalentada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colaboración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es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reconocida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90058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fallas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cubren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organización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justa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: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castiga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perdona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fallas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son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analizadas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5201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Las ideas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nuevas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son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aplastadas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Las ideas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nuevas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crean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problemas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Las ideas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nuevas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son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implementadas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dirty="0">
                        <a:effectLst/>
                        <a:latin typeface="+mj-lt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376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32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DevOps </a:t>
            </a:r>
            <a:r>
              <a:rPr lang="en-US" dirty="0" smtClean="0"/>
              <a:t>Principle- </a:t>
            </a:r>
            <a:r>
              <a:rPr lang="en-US" dirty="0"/>
              <a:t>The three ways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Flujo o  forma de trabajo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.-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comprender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flujo de trabajo </a:t>
            </a:r>
            <a:r>
              <a:rPr lang="es-PE" sz="2000" i="1" u="sng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 izquierda a derecha) </a:t>
            </a:r>
            <a:endParaRPr lang="es-PE" sz="2000" i="1" u="sng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Retroalimentación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.- Crea bucles de retroalimentación cortos que permitan la mejora continua </a:t>
            </a:r>
            <a:r>
              <a:rPr lang="es-PE" sz="2000" i="1" u="sng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 derecha a izquierda)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Experimentación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aprendizaje continuo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.- crear cultura que fomente:</a:t>
            </a:r>
          </a:p>
          <a:p>
            <a:pPr marL="355600" lvl="6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Experimentar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tomar riesgos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</a:t>
            </a: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aprender del fracaso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lvl="6" indent="-3429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Comprender que la repetición y la práctica es un requisito previo para el dominio.</a:t>
            </a:r>
          </a:p>
        </p:txBody>
      </p:sp>
    </p:spTree>
    <p:extLst>
      <p:ext uri="{BB962C8B-B14F-4D97-AF65-F5344CB8AC3E}">
        <p14:creationId xmlns:p14="http://schemas.microsoft.com/office/powerpoint/2010/main" val="24025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evOps is the guide to your Software Modernisation journ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814" y="-1"/>
            <a:ext cx="13048827" cy="73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1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DevOps: The three ways - </a:t>
            </a:r>
            <a:r>
              <a:rPr lang="en-US" dirty="0" err="1">
                <a:solidFill>
                  <a:srgbClr val="FF0000"/>
                </a:solidFill>
              </a:rPr>
              <a:t>Flujo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algn="just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Entender el flujo de trabajo.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comprensión del flujo y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eliminación de restricciones.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Ningún defecto conocido debe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pasar por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alto.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Lograr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comprensión profunda de todo el sistema.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8F6DC4-0CBE-3033-DF60-A5389CCC4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645" y="4662098"/>
            <a:ext cx="7353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8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6528" y="540615"/>
            <a:ext cx="10515600" cy="1325563"/>
          </a:xfrm>
        </p:spPr>
        <p:txBody>
          <a:bodyPr/>
          <a:lstStyle/>
          <a:p>
            <a:r>
              <a:rPr lang="es-PE" dirty="0" smtClean="0"/>
              <a:t>Como Nace el concepto </a:t>
            </a:r>
            <a:r>
              <a:rPr lang="es-PE" dirty="0" err="1" smtClean="0"/>
              <a:t>DevOps</a:t>
            </a:r>
            <a:endParaRPr lang="en-US" dirty="0"/>
          </a:p>
        </p:txBody>
      </p:sp>
      <p:pic>
        <p:nvPicPr>
          <p:cNvPr id="4" name="Picture 2" descr="The Wall of Confusion. Essential DevOps Concepts | by Stephe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81" y="2317549"/>
            <a:ext cx="9117734" cy="312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88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DevOps: The three ways – </a:t>
            </a:r>
            <a:r>
              <a:rPr lang="en-US" dirty="0" err="1">
                <a:solidFill>
                  <a:srgbClr val="FF0000"/>
                </a:solidFill>
              </a:rPr>
              <a:t>Retroalimentación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Establecer un ciclo de retroalimentación 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Comprender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responder las necesidades de todos los clientes, tanto internos como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externos.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integrar conocimiento donde sea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necesario.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DD201-6C09-FECD-F96F-97E0AB7EA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748" y="4566583"/>
            <a:ext cx="8394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198" y="95904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The </a:t>
            </a:r>
            <a:r>
              <a:rPr lang="en-US" dirty="0"/>
              <a:t>three ways – </a:t>
            </a:r>
            <a:r>
              <a:rPr lang="en-US" dirty="0" err="1" smtClean="0">
                <a:solidFill>
                  <a:srgbClr val="FF0000"/>
                </a:solidFill>
              </a:rPr>
              <a:t>Retroalimentación</a:t>
            </a:r>
            <a:r>
              <a:rPr lang="en-US" dirty="0" smtClean="0">
                <a:solidFill>
                  <a:srgbClr val="FF0000"/>
                </a:solidFill>
              </a:rPr>
              <a:t> -  Activities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Pruebas automatizadas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Revisión por pares de cambios (peer-review)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Monitoreo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Dashboards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Bitácoras productivas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Medición de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Medición de caídas e impacto en negocio.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Reportes estadísticos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(soporte, help desk)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Gestion de cambios, incidencias, problemas y gestión del conocimiento.</a:t>
            </a:r>
          </a:p>
        </p:txBody>
      </p:sp>
    </p:spTree>
    <p:extLst>
      <p:ext uri="{BB962C8B-B14F-4D97-AF65-F5344CB8AC3E}">
        <p14:creationId xmlns:p14="http://schemas.microsoft.com/office/powerpoint/2010/main" val="352528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DevOps: The three ways – </a:t>
            </a:r>
            <a:r>
              <a:rPr lang="en-US" b="1" dirty="0" err="1">
                <a:solidFill>
                  <a:srgbClr val="FF0000"/>
                </a:solidFill>
              </a:rPr>
              <a:t>Experimentación</a:t>
            </a:r>
            <a:r>
              <a:rPr lang="en-US" b="1" dirty="0">
                <a:solidFill>
                  <a:srgbClr val="FF0000"/>
                </a:solidFill>
              </a:rPr>
              <a:t> y </a:t>
            </a:r>
            <a:r>
              <a:rPr lang="en-US" b="1" dirty="0" err="1">
                <a:solidFill>
                  <a:srgbClr val="FF0000"/>
                </a:solidFill>
              </a:rPr>
              <a:t>Aprendizaje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Contínuo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1183257" y="2391221"/>
            <a:ext cx="10515599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Experimentación continua, asumiendo riesgos y aprendiendo del fracaso.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Comprender que la repetición y la práctica es el requisito previo para el dominio.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Asignar tiempo para la mejora del trabajo diario.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rituales que recompensen al equipo por tomar riesgos.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Introducir fallas en el sistema para aumentar la resiliencia.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Planifique el tiempo para una experimentación segura e innovación (hackathons)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26109-4EF8-50B2-6E1A-CD4D9BC2C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507" y="5234275"/>
            <a:ext cx="6544693" cy="16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5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0564" y="2489489"/>
            <a:ext cx="10515600" cy="1325563"/>
          </a:xfrm>
        </p:spPr>
        <p:txBody>
          <a:bodyPr/>
          <a:lstStyle/>
          <a:p>
            <a:r>
              <a:rPr lang="en-US" dirty="0" smtClean="0"/>
              <a:t>Que </a:t>
            </a:r>
            <a:r>
              <a:rPr lang="en-US" dirty="0" err="1" smtClean="0"/>
              <a:t>pasaría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usted</a:t>
            </a:r>
            <a:r>
              <a:rPr lang="en-US" dirty="0" smtClean="0"/>
              <a:t> </a:t>
            </a:r>
            <a:r>
              <a:rPr lang="en-US" dirty="0" err="1" smtClean="0"/>
              <a:t>tuviera</a:t>
            </a:r>
            <a:r>
              <a:rPr lang="en-US" dirty="0" smtClean="0"/>
              <a:t> control total de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de </a:t>
            </a:r>
            <a:r>
              <a:rPr lang="en-US" dirty="0" err="1" smtClean="0"/>
              <a:t>fallas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6" name="Picture 8" descr="Netflix, Simian Army, and the culture of freedom and responsibi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9" y="920750"/>
            <a:ext cx="12081441" cy="52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6188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Responder a </a:t>
            </a:r>
            <a:r>
              <a:rPr lang="en-US" dirty="0" err="1"/>
              <a:t>errores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419101" y="1824060"/>
            <a:ext cx="5257799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Simian Army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fue adoptado por primera vez por Netflix como un servicio que apaga aleatoriamente instancias en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producción.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respuesta a los ataques ayuda a desarrollar competencias para recuperar el entorno de produccion de las fallas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inevitables.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 descr="What is Chaos Engineering - Test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0456"/>
            <a:ext cx="5831268" cy="400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3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تويتر \ #simianarmy - البحث في تويت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4" y="262035"/>
            <a:ext cx="11453091" cy="644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6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Objetivos</a:t>
            </a:r>
            <a:r>
              <a:rPr lang="en-US" dirty="0"/>
              <a:t> de DevOps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Liberaciones más pequeñas y frecuentes.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Reducción de esfuerzo y riesgos.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Reducción de costos de iteraciones de productos y retrasos.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cultura de comunicación y colaboración.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Consistencia y rapidez a travez de la automatización.</a:t>
            </a:r>
          </a:p>
        </p:txBody>
      </p:sp>
    </p:spTree>
    <p:extLst>
      <p:ext uri="{BB962C8B-B14F-4D97-AF65-F5344CB8AC3E}">
        <p14:creationId xmlns:p14="http://schemas.microsoft.com/office/powerpoint/2010/main" val="129962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24843" y="4331977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Infrastructure as Code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Garantía en homogeneidad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 para recuperación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Productividad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Asegurarse estándares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Versionado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A1AEB-45B8-B2EB-BA47-E6EADFFB3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851"/>
          <a:stretch/>
        </p:blipFill>
        <p:spPr>
          <a:xfrm>
            <a:off x="7112189" y="1347884"/>
            <a:ext cx="4516729" cy="210483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9C5921-59CA-B543-FB86-12C0F3F3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118" y="3911068"/>
            <a:ext cx="1330054" cy="13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30F8CD6-57BF-6544-50D5-D4FA1DA30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18" y="5407372"/>
            <a:ext cx="20574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9D05F0-A5B2-52FE-A45C-4A3B65B35F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18" r="8599" b="54876"/>
          <a:stretch/>
        </p:blipFill>
        <p:spPr>
          <a:xfrm>
            <a:off x="6880136" y="3888378"/>
            <a:ext cx="1144564" cy="1186493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73821EF-6471-79CC-1CD9-A1FFDF748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415" y="4307317"/>
            <a:ext cx="20574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&#10;                An internet-facing load balancer routes traffic from the internet to your EC2 instances.&#10;            ">
            <a:extLst>
              <a:ext uri="{FF2B5EF4-FFF2-40B4-BE49-F238E27FC236}">
                <a16:creationId xmlns:a16="http://schemas.microsoft.com/office/drawing/2014/main" id="{F5C736D8-13F8-D9F0-2224-212A22E9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02" y="1257705"/>
            <a:ext cx="2450763" cy="235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B7C8B7D-4CFD-5DAE-56E1-2B8D60F1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818" y="5510116"/>
            <a:ext cx="20574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ARM Template| Azure Resource Manager Templates Tutorial 202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8" b="15007"/>
          <a:stretch/>
        </p:blipFill>
        <p:spPr bwMode="auto">
          <a:xfrm>
            <a:off x="5276751" y="5213728"/>
            <a:ext cx="1883467" cy="8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2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315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Continuous Integration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algn="just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"Contrario a la creencia popular,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Continuous integration es una actitud, no una herramienta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 - James Shore, autor del libro The Art of Agile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41BC-C751-8DFB-303A-91F7531D3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379" y="3120446"/>
            <a:ext cx="6783238" cy="37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198" y="956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Historia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65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2007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Bélgica, Patrick </a:t>
            </a:r>
            <a:r>
              <a:rPr lang="es-PE" sz="16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Debois</a:t>
            </a:r>
            <a:r>
              <a:rPr lang="es-PE" sz="16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s-PE" sz="16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trabajó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proyecto de migración de Centro de Datos, donde logra identificar </a:t>
            </a:r>
            <a:r>
              <a:rPr lang="es-PE" sz="1600" b="1" i="1" u="sng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brechas tales como comunicación, responsabilidades, etc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 operaciones (ops) y desarrollo (dev).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2008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Canadá, evento Agile, Andrew Clay </a:t>
            </a:r>
            <a:r>
              <a:rPr lang="es-PE" sz="16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Shafer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6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 charla “Agile Infrastructure” </a:t>
            </a:r>
            <a:r>
              <a:rPr lang="es-PE" sz="1600" b="1" i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Crean </a:t>
            </a:r>
            <a:r>
              <a:rPr lang="es-PE" sz="16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grupo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Agile System Administration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Junio, Velocity 2009, John Allspaw y Paul Hammond exponen charla </a:t>
            </a:r>
            <a:r>
              <a:rPr lang="es-PE" sz="16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“10 deploys a day: Dev and Ops cooperation at Flickr”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https://www.slideshare.net/jallspaw/10-deploys-per-day-dev-and-ops-cooperation-at-flickr</a:t>
            </a:r>
            <a:r>
              <a:rPr lang="es-PE" sz="16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s-PE" sz="16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021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CI vs C. Delivery vs C. Deployment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B0E429-287A-88FF-555A-9AFB55E39298}"/>
              </a:ext>
            </a:extLst>
          </p:cNvPr>
          <p:cNvGrpSpPr/>
          <p:nvPr/>
        </p:nvGrpSpPr>
        <p:grpSpPr>
          <a:xfrm>
            <a:off x="838200" y="2321338"/>
            <a:ext cx="8724181" cy="2822023"/>
            <a:chOff x="1233577" y="2495088"/>
            <a:chExt cx="8724181" cy="28220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089ED5-D7A9-13F8-8895-95951CDDF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3577" y="2495088"/>
              <a:ext cx="8724181" cy="282202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A1F8CE-9CAE-3A3B-58FA-0C05D041D63B}"/>
                </a:ext>
              </a:extLst>
            </p:cNvPr>
            <p:cNvSpPr txBox="1"/>
            <p:nvPr/>
          </p:nvSpPr>
          <p:spPr>
            <a:xfrm>
              <a:off x="9273395" y="2725947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E" dirty="0">
                  <a:solidFill>
                    <a:schemeClr val="bg1">
                      <a:lumMod val="85000"/>
                    </a:schemeClr>
                  </a:solidFill>
                </a:rPr>
                <a:t>Prod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75ED577-D509-F141-D401-20266C776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093" y="5698790"/>
            <a:ext cx="1396926" cy="84550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60B01B-EC38-7EB6-44C3-0D0A499F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763" y="5365822"/>
            <a:ext cx="1454030" cy="145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7A1E446-6789-13E5-C803-626AB1B6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410" y="5597885"/>
            <a:ext cx="1282917" cy="9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223BE45-BEFC-6964-B629-55C7F190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509" y="5698790"/>
            <a:ext cx="79375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2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9800" y="3338512"/>
            <a:ext cx="10515600" cy="1325563"/>
          </a:xfrm>
        </p:spPr>
        <p:txBody>
          <a:bodyPr/>
          <a:lstStyle/>
          <a:p>
            <a:r>
              <a:rPr lang="es-PE" dirty="0" smtClean="0"/>
              <a:t>Casos de Éxito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2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n architect's guide to DevOps pipelines: Continuous integration &amp;  continuous delivery (CI/CD) | Enable Archit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7666"/>
            <a:ext cx="102870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88065" y="6176963"/>
            <a:ext cx="6138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414"/>
                </a:solidFill>
                <a:latin typeface="Red Hat Text"/>
              </a:rPr>
              <a:t>Posted: November 5, 2020 | </a:t>
            </a:r>
            <a:r>
              <a:rPr lang="en-US" dirty="0"/>
              <a:t>9 min read</a:t>
            </a:r>
            <a:r>
              <a:rPr lang="en-US" dirty="0">
                <a:solidFill>
                  <a:srgbClr val="141414"/>
                </a:solidFill>
                <a:latin typeface="Red Hat Text"/>
              </a:rPr>
              <a:t> | </a:t>
            </a:r>
            <a:r>
              <a:rPr lang="en-US" b="1" dirty="0" err="1">
                <a:solidFill>
                  <a:srgbClr val="141414"/>
                </a:solidFill>
                <a:latin typeface="Red Hat Text"/>
              </a:rPr>
              <a:t>by</a:t>
            </a:r>
            <a:r>
              <a:rPr lang="en-US" dirty="0" err="1">
                <a:solidFill>
                  <a:srgbClr val="0066CC"/>
                </a:solidFill>
                <a:latin typeface="Red Hat Text"/>
                <a:hlinkClick r:id="rId3"/>
              </a:rPr>
              <a:t>Bryant</a:t>
            </a:r>
            <a:r>
              <a:rPr lang="en-US" dirty="0">
                <a:solidFill>
                  <a:srgbClr val="0066CC"/>
                </a:solidFill>
                <a:latin typeface="Red Hat Text"/>
                <a:hlinkClick r:id="rId3"/>
              </a:rPr>
              <a:t> Son</a:t>
            </a:r>
            <a:r>
              <a:rPr lang="en-US" dirty="0">
                <a:solidFill>
                  <a:srgbClr val="141414"/>
                </a:solidFill>
                <a:latin typeface="Red Hat Text"/>
                <a:hlinkClick r:id="rId3"/>
              </a:rPr>
              <a:t> (Red Hat)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n architect's guide to DevOps pipelines: Continuous integration &amp;  continuous delivery (CI/CD) | Enable Archit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7666"/>
            <a:ext cx="102870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88065" y="6176963"/>
            <a:ext cx="6138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414"/>
                </a:solidFill>
                <a:latin typeface="Red Hat Text"/>
              </a:rPr>
              <a:t>Posted: November 5, 2020 | </a:t>
            </a:r>
            <a:r>
              <a:rPr lang="en-US" dirty="0"/>
              <a:t>9 min read</a:t>
            </a:r>
            <a:r>
              <a:rPr lang="en-US" dirty="0">
                <a:solidFill>
                  <a:srgbClr val="141414"/>
                </a:solidFill>
                <a:latin typeface="Red Hat Text"/>
              </a:rPr>
              <a:t> | </a:t>
            </a:r>
            <a:r>
              <a:rPr lang="en-US" b="1" dirty="0" err="1">
                <a:solidFill>
                  <a:srgbClr val="141414"/>
                </a:solidFill>
                <a:latin typeface="Red Hat Text"/>
              </a:rPr>
              <a:t>by</a:t>
            </a:r>
            <a:r>
              <a:rPr lang="en-US" dirty="0" err="1">
                <a:solidFill>
                  <a:srgbClr val="0066CC"/>
                </a:solidFill>
                <a:latin typeface="Red Hat Text"/>
                <a:hlinkClick r:id="rId3"/>
              </a:rPr>
              <a:t>Bryant</a:t>
            </a:r>
            <a:r>
              <a:rPr lang="en-US" dirty="0">
                <a:solidFill>
                  <a:srgbClr val="0066CC"/>
                </a:solidFill>
                <a:latin typeface="Red Hat Text"/>
                <a:hlinkClick r:id="rId3"/>
              </a:rPr>
              <a:t> Son</a:t>
            </a:r>
            <a:r>
              <a:rPr lang="en-US" dirty="0">
                <a:solidFill>
                  <a:srgbClr val="141414"/>
                </a:solidFill>
                <a:latin typeface="Red Hat Text"/>
                <a:hlinkClick r:id="rId3"/>
              </a:rPr>
              <a:t> (Red Hat)</a:t>
            </a:r>
            <a:endParaRPr lang="en-US" dirty="0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636608" y="5092861"/>
            <a:ext cx="10857053" cy="115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667473" y="5794195"/>
            <a:ext cx="10857053" cy="115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14424" y="5104435"/>
            <a:ext cx="22184" cy="7648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1471477" y="5040875"/>
            <a:ext cx="22184" cy="7648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81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95605"/>
            <a:ext cx="10515600" cy="1325563"/>
          </a:xfrm>
        </p:spPr>
        <p:txBody>
          <a:bodyPr/>
          <a:lstStyle/>
          <a:p>
            <a:r>
              <a:rPr lang="es-PE" dirty="0" smtClean="0"/>
              <a:t>Escenario evolutivo entrega continua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ase Study: Continuous Delivery at Facebook | by Rohan Gupt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38" y="1410076"/>
            <a:ext cx="8754102" cy="51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DevOps Topolog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34"/>
          <a:stretch/>
        </p:blipFill>
        <p:spPr bwMode="auto">
          <a:xfrm>
            <a:off x="838200" y="1946475"/>
            <a:ext cx="10627343" cy="225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DevOps Topolog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6" b="30704"/>
          <a:stretch/>
        </p:blipFill>
        <p:spPr bwMode="auto">
          <a:xfrm>
            <a:off x="2184965" y="0"/>
            <a:ext cx="8336423" cy="674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24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DevOps Topolog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64"/>
          <a:stretch/>
        </p:blipFill>
        <p:spPr bwMode="auto">
          <a:xfrm>
            <a:off x="1171090" y="1912435"/>
            <a:ext cx="9586865" cy="228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1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DevOps Topolog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9" b="14014"/>
          <a:stretch/>
        </p:blipFill>
        <p:spPr bwMode="auto">
          <a:xfrm>
            <a:off x="2342063" y="0"/>
            <a:ext cx="7126027" cy="678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9036" y="2120034"/>
            <a:ext cx="10515600" cy="1325563"/>
          </a:xfrm>
        </p:spPr>
        <p:txBody>
          <a:bodyPr/>
          <a:lstStyle/>
          <a:p>
            <a:r>
              <a:rPr lang="es-PE" dirty="0" smtClean="0"/>
              <a:t>En que topología se encuentra usted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8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Historia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199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Octubre, Patrick Debois organiza el “</a:t>
            </a:r>
            <a:r>
              <a:rPr lang="es-PE" sz="16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DevOpsDays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usando el hashtag #DevOps en </a:t>
            </a:r>
            <a:r>
              <a:rPr lang="es-PE" sz="16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twitter por primera vez.</a:t>
            </a:r>
            <a:endParaRPr lang="es-PE" sz="16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realiza el </a:t>
            </a:r>
            <a:r>
              <a:rPr lang="es-PE" sz="16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“DevOpsDays”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Sidney y Mountain View.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2010 - 2011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empieza el crecimiento en la adopción.</a:t>
            </a:r>
          </a:p>
          <a:p>
            <a:pPr marL="469900" lvl="0" indent="-457200" algn="just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 </a:t>
            </a:r>
            <a:r>
              <a:rPr lang="es-PE" sz="16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Gartner predice que en el 2015 el 20% de las 2000 empresas más importantes a nivel global lo estarán aplicando. Aquí es donde DevOps pasa a ser “buzzword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95826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Material Extra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3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-207034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DevOps Toolchain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B5936-2184-A4B9-1891-56A90C17D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216" y="2136933"/>
            <a:ext cx="7611558" cy="4351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4DD433-EAB8-8470-D37E-D3C1C472649E}"/>
              </a:ext>
            </a:extLst>
          </p:cNvPr>
          <p:cNvSpPr txBox="1"/>
          <p:nvPr/>
        </p:nvSpPr>
        <p:spPr>
          <a:xfrm>
            <a:off x="7553237" y="6499777"/>
            <a:ext cx="4993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E" dirty="0"/>
              <a:t>https://xebialabs.com/periodic-table-of-devops-tools/</a:t>
            </a:r>
          </a:p>
        </p:txBody>
      </p:sp>
    </p:spTree>
    <p:extLst>
      <p:ext uri="{BB962C8B-B14F-4D97-AF65-F5344CB8AC3E}">
        <p14:creationId xmlns:p14="http://schemas.microsoft.com/office/powerpoint/2010/main" val="232486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Bibliografía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397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Phoenix Project: A Novel about IT, DevOps, and Helping Your Business Win https://www.amazon.com/Phoenix-Project-DevOps-Helping-Business/dp/0988262509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Effective DevOps: Building a Culture of Collaboration, Affinity, and Tooling at Scale https://www.amazon.es/Effective-DevOps-Building-Collaboration-Affinity/dp/1491926309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DevOps Institute https://devopsinstitute.com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Native MX - Meetup 9 https://www.youtube.com/watch?v=TzLXvmf17Qw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Spinnaker project showcase https://www.youtube.com/watch?v=MaZbsJBfQYc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https://es.slideshare.net/littleidea/agile-infrastructure-agile-2009/57-WHAT_IS_AGILEPLANNING_ENGINEERING_CIRCLE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https://blog.newrelic.com/engineering/devops-name/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https://web.devopstopologies.com/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https://www.slideshare.net/jallspaw/10-deploys-per-day-dev-and-ops-cooperation-at-flickr</a:t>
            </a:r>
          </a:p>
        </p:txBody>
      </p:sp>
    </p:spTree>
    <p:extLst>
      <p:ext uri="{BB962C8B-B14F-4D97-AF65-F5344CB8AC3E}">
        <p14:creationId xmlns:p14="http://schemas.microsoft.com/office/powerpoint/2010/main" val="190936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Preguntas</a:t>
            </a:r>
            <a:r>
              <a:rPr lang="en-US" dirty="0"/>
              <a:t>?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E81DC3-074B-C046-8140-6A4591CC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2540000"/>
            <a:ext cx="14986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47" name="Google Shape;147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72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A3433-9ECA-DA26-E0BE-4F6492D6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659" y="1082309"/>
            <a:ext cx="2587178" cy="1951838"/>
          </a:xfrm>
          <a:prstGeom prst="rect">
            <a:avLst/>
          </a:prstGeom>
        </p:spPr>
      </p:pic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-249382" y="-24566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Muro</a:t>
            </a:r>
            <a:r>
              <a:rPr lang="en-US" dirty="0"/>
              <a:t> de la </a:t>
            </a:r>
            <a:r>
              <a:rPr lang="en-US" dirty="0" err="1"/>
              <a:t>Confusión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4432541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QA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Security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Ops</a:t>
            </a:r>
          </a:p>
        </p:txBody>
      </p:sp>
      <p:pic>
        <p:nvPicPr>
          <p:cNvPr id="7" name="Picture 2" descr="The Wall of Confusion. Essential DevOps Concepts | by Stephe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854" y="2954859"/>
            <a:ext cx="9117734" cy="312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Muro</a:t>
            </a:r>
            <a:r>
              <a:rPr lang="en-US" dirty="0"/>
              <a:t> de la </a:t>
            </a:r>
            <a:r>
              <a:rPr lang="en-US" dirty="0" err="1"/>
              <a:t>Confusión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89910B-1933-63BB-4CC3-789BC1281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556" y="1466490"/>
            <a:ext cx="6119005" cy="5244861"/>
          </a:xfrm>
          <a:prstGeom prst="rect">
            <a:avLst/>
          </a:prstGeom>
        </p:spPr>
      </p:pic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E23E478C-CA3C-6BEB-4F36-DDCC8353AE33}"/>
              </a:ext>
            </a:extLst>
          </p:cNvPr>
          <p:cNvSpPr txBox="1"/>
          <p:nvPr/>
        </p:nvSpPr>
        <p:spPr>
          <a:xfrm>
            <a:off x="838199" y="2282150"/>
            <a:ext cx="4432541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4394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4F76C-0370-48EC-5D03-D51A2F802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81" y="1203325"/>
            <a:ext cx="9926038" cy="55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6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-207034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5;g12656db2cfc_0_43">
            <a:extLst>
              <a:ext uri="{FF2B5EF4-FFF2-40B4-BE49-F238E27FC236}">
                <a16:creationId xmlns:a16="http://schemas.microsoft.com/office/drawing/2014/main" id="{83360658-A01E-7047-0EB0-AD44DDE036FA}"/>
              </a:ext>
            </a:extLst>
          </p:cNvPr>
          <p:cNvSpPr txBox="1">
            <a:spLocks/>
          </p:cNvSpPr>
          <p:nvPr/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dirty="0" err="1" smtClean="0"/>
              <a:t>Diagnóstico</a:t>
            </a:r>
            <a:r>
              <a:rPr lang="en-US" dirty="0" smtClean="0"/>
              <a:t> DevOps X-ray:</a:t>
            </a:r>
            <a:endParaRPr lang="en-US" dirty="0"/>
          </a:p>
        </p:txBody>
      </p:sp>
      <p:sp>
        <p:nvSpPr>
          <p:cNvPr id="8" name="Google Shape;104;g12656db2cfc_0_5">
            <a:extLst>
              <a:ext uri="{FF2B5EF4-FFF2-40B4-BE49-F238E27FC236}">
                <a16:creationId xmlns:a16="http://schemas.microsoft.com/office/drawing/2014/main" id="{C8B4AC87-1E36-EC68-0FB3-667AFA872068}"/>
              </a:ext>
            </a:extLst>
          </p:cNvPr>
          <p:cNvSpPr txBox="1"/>
          <p:nvPr/>
        </p:nvSpPr>
        <p:spPr>
          <a:xfrm>
            <a:off x="572655" y="2282150"/>
            <a:ext cx="10781143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 homologado los ambientes de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dev-qa-prod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correctamente versionados?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Alguna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vez hicieron deploys al entorno producción solos?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 cuanto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 al entorno producción?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Cuánto tiempo se demoran en resucitar el entorno producción?</a:t>
            </a:r>
          </a:p>
          <a:p>
            <a:pPr marL="46990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Qué métricas son las que tienen en su equipo(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dev-ops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)?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Saben cuales fueron las causas de la última caída en el entorno de producción?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Cuando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sufren caídas o errores en producción quien asume la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responsabilidad?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Dev?ops?qa?negocio?seguridad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</a:t>
            </a:r>
          </a:p>
          <a:p>
            <a:pPr marL="469900" lvl="0" indent="-457200" algn="just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X-Rays: MedlinePl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27" y="835326"/>
            <a:ext cx="1911010" cy="127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6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3025</TotalTime>
  <Words>1285</Words>
  <Application>Microsoft Office PowerPoint</Application>
  <PresentationFormat>Panorámica</PresentationFormat>
  <Paragraphs>194</Paragraphs>
  <Slides>54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9" baseType="lpstr">
      <vt:lpstr>Red Hat Text</vt:lpstr>
      <vt:lpstr>Calibri</vt:lpstr>
      <vt:lpstr>Century Gothic</vt:lpstr>
      <vt:lpstr>Arial</vt:lpstr>
      <vt:lpstr>Tema de Office</vt:lpstr>
      <vt:lpstr>     Introducción a DevOps</vt:lpstr>
      <vt:lpstr>Presentación de PowerPoint</vt:lpstr>
      <vt:lpstr>Como Nace el concepto DevOps</vt:lpstr>
      <vt:lpstr>Historia</vt:lpstr>
      <vt:lpstr>Historia</vt:lpstr>
      <vt:lpstr>Muro de la Confusión</vt:lpstr>
      <vt:lpstr>Muro de la Confusión</vt:lpstr>
      <vt:lpstr>Presentación de PowerPoint</vt:lpstr>
      <vt:lpstr>Presentación de PowerPoint</vt:lpstr>
      <vt:lpstr>Qué es DevOps?</vt:lpstr>
      <vt:lpstr>Qué NO es DevOps?</vt:lpstr>
      <vt:lpstr>Presentación de PowerPoint</vt:lpstr>
      <vt:lpstr>Presentación de PowerPoint</vt:lpstr>
      <vt:lpstr>Colaboración</vt:lpstr>
      <vt:lpstr>DevOps</vt:lpstr>
      <vt:lpstr>DevOps intenta mejorar : </vt:lpstr>
      <vt:lpstr>DevOps intenta mejorar</vt:lpstr>
      <vt:lpstr>DevOps intenta mejorar</vt:lpstr>
      <vt:lpstr>DevOps intenta mejorar</vt:lpstr>
      <vt:lpstr>DevOps intenta mejorar</vt:lpstr>
      <vt:lpstr>Nada de esto sería posible sin …</vt:lpstr>
      <vt:lpstr>Cultura</vt:lpstr>
      <vt:lpstr>7 Keys of DevOps Practices</vt:lpstr>
      <vt:lpstr>7 DevOps Habits</vt:lpstr>
      <vt:lpstr>Como es la cultura en tu organización?</vt:lpstr>
      <vt:lpstr>Cultura Organizacional Westrum</vt:lpstr>
      <vt:lpstr>DevOps Principle- The three ways</vt:lpstr>
      <vt:lpstr>Presentación de PowerPoint</vt:lpstr>
      <vt:lpstr>DevOps: The three ways - Flujo</vt:lpstr>
      <vt:lpstr>DevOps: The three ways – Retroalimentación</vt:lpstr>
      <vt:lpstr>The three ways – Retroalimentación -  Activities</vt:lpstr>
      <vt:lpstr>DevOps: The three ways – Experimentación y Aprendizaje Contínuo</vt:lpstr>
      <vt:lpstr>Que pasaría si usted tuviera control total de sus puntos de fallas?</vt:lpstr>
      <vt:lpstr>Presentación de PowerPoint</vt:lpstr>
      <vt:lpstr>Responder a errores</vt:lpstr>
      <vt:lpstr>Presentación de PowerPoint</vt:lpstr>
      <vt:lpstr>Objetivos de DevOps</vt:lpstr>
      <vt:lpstr>Infrastructure as Code</vt:lpstr>
      <vt:lpstr>Continuous Integration</vt:lpstr>
      <vt:lpstr>CI vs C. Delivery vs C. Deployment</vt:lpstr>
      <vt:lpstr>Casos de Éxito</vt:lpstr>
      <vt:lpstr>Presentación de PowerPoint</vt:lpstr>
      <vt:lpstr>Presentación de PowerPoint</vt:lpstr>
      <vt:lpstr>Escenario evolutivo entrega continua</vt:lpstr>
      <vt:lpstr>Presentación de PowerPoint</vt:lpstr>
      <vt:lpstr>Presentación de PowerPoint</vt:lpstr>
      <vt:lpstr>Presentación de PowerPoint</vt:lpstr>
      <vt:lpstr>Presentación de PowerPoint</vt:lpstr>
      <vt:lpstr>En que topología se encuentra usted ?</vt:lpstr>
      <vt:lpstr>Material Extra</vt:lpstr>
      <vt:lpstr>DevOps Toolchain</vt:lpstr>
      <vt:lpstr>Bibliografía</vt:lpstr>
      <vt:lpstr>Preguntas?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DevOps Essentials</dc:title>
  <dc:creator>pc1</dc:creator>
  <cp:lastModifiedBy>Usuario</cp:lastModifiedBy>
  <cp:revision>76</cp:revision>
  <dcterms:created xsi:type="dcterms:W3CDTF">2021-02-09T22:31:30Z</dcterms:created>
  <dcterms:modified xsi:type="dcterms:W3CDTF">2023-06-04T08:58:05Z</dcterms:modified>
</cp:coreProperties>
</file>